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8" r:id="rId6"/>
    <p:sldId id="277" r:id="rId7"/>
    <p:sldId id="275" r:id="rId8"/>
    <p:sldId id="274" r:id="rId9"/>
    <p:sldId id="276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9" r:id="rId22"/>
    <p:sldId id="272" r:id="rId23"/>
    <p:sldId id="273" r:id="rId24"/>
  </p:sldIdLst>
  <p:sldSz cx="14630400" cy="8229600"/>
  <p:notesSz cx="8229600" cy="14630400"/>
  <p:embeddedFontLst>
    <p:embeddedFont>
      <p:font typeface="MingLiU-ExtB" panose="02020500000000000000" pitchFamily="18" charset="-120"/>
      <p:regular r:id="rId26"/>
    </p:embeddedFont>
    <p:embeddedFont>
      <p:font typeface="Abadi" panose="020B0604020104020204" pitchFamily="34" charset="0"/>
      <p:regular r:id="rId27"/>
    </p:embeddedFont>
    <p:embeddedFont>
      <p:font typeface="Nirmala Text Semilight" panose="020B0402040204020203" pitchFamily="34" charset="0"/>
      <p:regular r:id="rId28"/>
    </p:embeddedFont>
    <p:embeddedFont>
      <p:font typeface="Nirmala UI Semilight" panose="020B0402040204020203" pitchFamily="34" charset="0"/>
      <p:regular r:id="rId29"/>
    </p:embeddedFont>
    <p:embeddedFont>
      <p:font typeface="Raleway" pitchFamily="2" charset="0"/>
      <p:regular r:id="rId30"/>
      <p:bold r:id="rId31"/>
    </p:embeddedFont>
    <p:embeddedFont>
      <p:font typeface="Roboto" panose="02000000000000000000" pitchFamily="2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388" autoAdjust="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10T07:00:37.998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1,'0'281,"0"-68,0 5866,0 11836,0-17921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07:00:49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846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5" Type="http://schemas.openxmlformats.org/officeDocument/2006/relationships/customXml" Target="../ink/ink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347" y="695654"/>
            <a:ext cx="7061737" cy="1367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1B1B27"/>
                </a:solidFill>
                <a:latin typeface="MingLiU-ExtB" panose="02020500000000000000" pitchFamily="18" charset="-120"/>
                <a:ea typeface="MingLiU-ExtB" panose="02020500000000000000" pitchFamily="18" charset="-120"/>
                <a:cs typeface="Nirmala UI Semilight" panose="020B0402040204020203" pitchFamily="34" charset="0"/>
              </a:rPr>
              <a:t>NAAC Accreditation</a:t>
            </a:r>
            <a:endParaRPr lang="en-US" sz="4450" b="1" u="sng" dirty="0">
              <a:latin typeface="MingLiU-ExtB" panose="02020500000000000000" pitchFamily="18" charset="-120"/>
              <a:ea typeface="MingLiU-ExtB" panose="02020500000000000000" pitchFamily="18" charset="-120"/>
              <a:cs typeface="Nirmala UI Semilight" panose="020B04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6527" y="19558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1669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3503" y="2257239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Accreditation Made Simple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1" y="2960183"/>
            <a:ext cx="4158613" cy="82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core idea is to streamline the NAAC Data Validation and Verification process for educational institutions.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507653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17602" y="5205455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Addressing Challenges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89" y="604404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initiative stems from observing significant challenges within current NAAC accreditation procedures.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677995" y="4463534"/>
            <a:ext cx="3313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A53986-7389-1816-C004-6726B0C5CF45}"/>
              </a:ext>
            </a:extLst>
          </p:cNvPr>
          <p:cNvCxnSpPr/>
          <p:nvPr/>
        </p:nvCxnSpPr>
        <p:spPr>
          <a:xfrm>
            <a:off x="505609" y="1955824"/>
            <a:ext cx="0" cy="2158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542972-97C3-CE9D-57E1-DCAE09138734}"/>
              </a:ext>
            </a:extLst>
          </p:cNvPr>
          <p:cNvCxnSpPr/>
          <p:nvPr/>
        </p:nvCxnSpPr>
        <p:spPr>
          <a:xfrm>
            <a:off x="505609" y="1955824"/>
            <a:ext cx="48732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442BB4-BE5A-927F-DC10-BE27397B3CDA}"/>
              </a:ext>
            </a:extLst>
          </p:cNvPr>
          <p:cNvCxnSpPr/>
          <p:nvPr/>
        </p:nvCxnSpPr>
        <p:spPr>
          <a:xfrm>
            <a:off x="505609" y="4817864"/>
            <a:ext cx="0" cy="2314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861EB5-0FBF-4AF6-01D7-7803F00A6476}"/>
              </a:ext>
            </a:extLst>
          </p:cNvPr>
          <p:cNvCxnSpPr/>
          <p:nvPr/>
        </p:nvCxnSpPr>
        <p:spPr>
          <a:xfrm>
            <a:off x="505609" y="4817864"/>
            <a:ext cx="48732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B3A7E4A-9E00-E3AC-65A7-1399C91CB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30" y="1714246"/>
            <a:ext cx="7607657" cy="44626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755" y="5434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Value Proposition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5" y="1464013"/>
            <a:ext cx="3424846" cy="23884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185" y="3702884"/>
            <a:ext cx="3260856" cy="1202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processes mean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complex Excel workflows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simplifying operations for all users.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877" y="1666679"/>
            <a:ext cx="3499685" cy="18732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72877" y="3601007"/>
            <a:ext cx="342484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 savings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compared to expensive external consultancy services.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840" y="1666679"/>
            <a:ext cx="3264763" cy="18838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895840" y="3708399"/>
            <a:ext cx="3469153" cy="13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validation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ensures high accuracy and significantly reduces human errors.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84" y="4905455"/>
            <a:ext cx="3028335" cy="15544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1183" y="6642219"/>
            <a:ext cx="30283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recalibrates the scores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helps the user explore their gaps for improvement </a:t>
            </a:r>
            <a:endParaRPr lang="en-US" sz="1750" dirty="0"/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599FF370-67CF-A645-4D15-33F6419D3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877" y="4862990"/>
            <a:ext cx="3520422" cy="2031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E675CF-3E7C-E8A9-C8B0-FA58F7DA0648}"/>
              </a:ext>
            </a:extLst>
          </p:cNvPr>
          <p:cNvSpPr txBox="1"/>
          <p:nvPr/>
        </p:nvSpPr>
        <p:spPr>
          <a:xfrm>
            <a:off x="9895840" y="4905455"/>
            <a:ext cx="35204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yet to come across any other platforms who provide the same or anywhere near all the various services our platform provides, thus our platform is truly one of a kind, intuitive and unique.</a:t>
            </a:r>
            <a:endParaRPr lang="en-IN" dirty="0"/>
          </a:p>
          <a:p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FD5F939-CD0C-B83B-53B5-4344A8F1F57F}"/>
              </a:ext>
            </a:extLst>
          </p:cNvPr>
          <p:cNvSpPr/>
          <p:nvPr/>
        </p:nvSpPr>
        <p:spPr>
          <a:xfrm>
            <a:off x="8442960" y="5669280"/>
            <a:ext cx="1381760" cy="193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95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Business Model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1986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62607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model is a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B2B SaaS subscription-based service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offering continuous value to educational institutions.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551986"/>
            <a:ext cx="3048119" cy="1883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4662607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 colleges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our annual subscription is priced at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₹XXXXX per year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making it accessible for institutions with limited budgets.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551986"/>
            <a:ext cx="3048119" cy="1883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4662607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universities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benefit from our comprehensive package at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₹XXXXX per year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scaled to meet the needs of extensive operations.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551986"/>
            <a:ext cx="3048119" cy="18838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4662607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offer exciting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upsell opportunities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including advanced analytics and AI-powered add-ons to further enhance value.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1030"/>
            <a:ext cx="64023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Technology / Innovation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33437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44058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frontend is powered by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React.js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delivering a modern, responsive, and intuitive user interface.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733437"/>
            <a:ext cx="3048119" cy="1883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484405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and Express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form our robust backend, coupled with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secure and efficient data management.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733437"/>
            <a:ext cx="3048119" cy="1883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4844058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Hosted on leading cloud platforms like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AWS/Azure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our solution ensures high scalability, reliability, and global access.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733437"/>
            <a:ext cx="3048119" cy="18838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484405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innovations include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 Simulation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Validation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a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Multi-tenant SaaS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architecture.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1416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Technical Approach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4098"/>
            <a:ext cx="226814" cy="2834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659142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2833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Upload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2386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Faculty and administrators securely upload raw data and documents to the platform.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2304098"/>
            <a:ext cx="226814" cy="28348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2659142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Text 5"/>
          <p:cNvSpPr/>
          <p:nvPr/>
        </p:nvSpPr>
        <p:spPr>
          <a:xfrm>
            <a:off x="5216962" y="2833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Validation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32386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backend system automatically validates the uploaded data and intelligently maps it to relevant NAAC criteria.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304098"/>
            <a:ext cx="226814" cy="283488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2659142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3" name="Text 8"/>
          <p:cNvSpPr/>
          <p:nvPr/>
        </p:nvSpPr>
        <p:spPr>
          <a:xfrm>
            <a:off x="9640133" y="2833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Storage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32386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processed data is securely stored in a robust MySQL database, ensuring data integrity and accessibility.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72313"/>
            <a:ext cx="226814" cy="283488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93790" y="5527357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7" name="Text 11"/>
          <p:cNvSpPr/>
          <p:nvPr/>
        </p:nvSpPr>
        <p:spPr>
          <a:xfrm>
            <a:off x="793790" y="5701665"/>
            <a:ext cx="38320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Score Simulation &amp; Reporting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9208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simulates NAAC scores in real-time and generates comprehensive reports in PDF and Excel formats.</a:t>
            </a:r>
            <a:endParaRPr lang="en-US" sz="17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5172313"/>
            <a:ext cx="226814" cy="28348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428548" y="5527357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1" name="Text 14"/>
          <p:cNvSpPr/>
          <p:nvPr/>
        </p:nvSpPr>
        <p:spPr>
          <a:xfrm>
            <a:off x="7428548" y="5701665"/>
            <a:ext cx="3178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Download &amp; Submission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19208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Authorized administrators and IQAC teams can easily download generated reports for review and final NAAC submission.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3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Product MVP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7750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08371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Upload &amp; Validation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53119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Seamlessly upload and validate all necessary data, ensuring accuracy and compliance for NAAC.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1997750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108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Report Generation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598789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comprehensive reports in both PDF and Excel formats, ready for immediate submission.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1997750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108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Score Simulation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59878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 your NAAC grade with real-time score simulation based on quantitative metrics.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1997750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108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598789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 user permissions efficiently with specific access levels for administrators, faculty, and IQAC teams.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6684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Looking ahead, our future roadmap includes AI-powered insights, seamless ERP/LMS integration, and a dedicated mobile application to enhance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2481"/>
            <a:ext cx="68689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Budget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4888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25509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 development requires an initial investment of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₹X-X Lakhs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914888"/>
            <a:ext cx="3048119" cy="1883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502550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Ongoing cloud hosting and system maintenance costs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₹X-XXK monthly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914888"/>
            <a:ext cx="3048119" cy="1883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502550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annual maintenance fee of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₹XXK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ensures continuous operation and support.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914888"/>
            <a:ext cx="3048119" cy="18838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5025509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subscription-based revenue model projects breaking even with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20+ college clients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7773"/>
            <a:ext cx="6905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Text Semilight" panose="020B0402040204020203" pitchFamily="34" charset="0"/>
                <a:ea typeface="Nirmala Text Semilight" panose="020B0402040204020203" pitchFamily="34" charset="0"/>
                <a:cs typeface="Nirmala Text Semilight" panose="020B0402040204020203" pitchFamily="34" charset="0"/>
              </a:rPr>
              <a:t>Implementation Feasibility</a:t>
            </a:r>
            <a:endParaRPr lang="en-US" sz="4450" b="1" dirty="0">
              <a:latin typeface="Nirmala Text Semilight" panose="020B0402040204020203" pitchFamily="34" charset="0"/>
              <a:ea typeface="Nirmala Text Semilight" panose="020B0402040204020203" pitchFamily="34" charset="0"/>
              <a:cs typeface="Nirmala Text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90180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8719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technical stack, including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Node.js, MySQL, and React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is proven and robust, ensuring high technical feasibility.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390180"/>
            <a:ext cx="4158615" cy="25702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518719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team possesses comprehensive expertise in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backend, frontend, and cloud technologies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guaranteeing strong development capability.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390180"/>
            <a:ext cx="4158615" cy="2570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5187196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Colleges are already allocating significant resources for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NAAC preparation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indicating a strong market readiness and adoption feasibility for our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92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Potential Impact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71631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6864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solution significantly reduces the time spent on NAAC preparation, saving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1000+ man-hours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institution annually.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71631"/>
            <a:ext cx="4158615" cy="25702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536864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provide an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affordable solution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specifically designed for Tier-2 and Tier-3 colleges, making accreditation accessible.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71631"/>
            <a:ext cx="4158615" cy="2570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536864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boosting NAAC score readiness, our platform enhances institutional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ranking and builds trust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within the academic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5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Future Scope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7791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88412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predictive analytics for enhanced foresight.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277791"/>
            <a:ext cx="3048119" cy="1883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538841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Blockchain for secure document verification.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277791"/>
            <a:ext cx="3048119" cy="1883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538841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dashboards for streamlined peer reviews.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277791"/>
            <a:ext cx="3048119" cy="18838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538841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Mobile-first app for convenient faculty uploads.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7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Marketing Plan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90180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8719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primary target audience includes a wide range of educational institutions, from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universities to colleges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390180"/>
            <a:ext cx="4158615" cy="25702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518719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will utilize various channels, including educational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conferences, strategic partnerships, and direct outreach to IQAC coordinators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390180"/>
            <a:ext cx="4158615" cy="2570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5187196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growth strategy progresses from offering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free trials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converting users into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paid subscriptions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further expanding through strategic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partnerships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9866"/>
            <a:ext cx="5835610" cy="975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Problem Statement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32581"/>
            <a:ext cx="122523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dirty="0">
                <a:latin typeface="Abadi" panose="020B0604020104020204" pitchFamily="34" charset="0"/>
              </a:rPr>
              <a:t>Educational institutions frequently grapple with significant hurdles during the NAAC accreditation journey. </a:t>
            </a:r>
          </a:p>
          <a:p>
            <a:r>
              <a:rPr lang="en-US" dirty="0">
                <a:latin typeface="Abadi" panose="020B0604020104020204" pitchFamily="34" charset="0"/>
              </a:rPr>
              <a:t>These challenges not only consume valuable resources but also introduce considerable stress. </a:t>
            </a:r>
          </a:p>
          <a:p>
            <a:r>
              <a:rPr lang="en-US" dirty="0">
                <a:latin typeface="Abadi" panose="020B0604020104020204" pitchFamily="34" charset="0"/>
              </a:rPr>
              <a:t>Our platform directly addresses these pain points.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23855"/>
            <a:ext cx="3048000" cy="18838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543" y="5301657"/>
            <a:ext cx="3402477" cy="555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1600" b="1" dirty="0"/>
              <a:t>Dispersed Data Management </a:t>
            </a:r>
            <a:br>
              <a:rPr lang="en-IN" sz="1600" b="1" dirty="0"/>
            </a:b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7" y="3266705"/>
            <a:ext cx="3182925" cy="19671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67021" y="5719156"/>
            <a:ext cx="3048119" cy="1284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Reliance on manual Excel workflows is slow, tedious, and highly susceptible to errors.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223855"/>
            <a:ext cx="3048119" cy="188380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27756" y="5669626"/>
            <a:ext cx="2707289" cy="1186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Colleges face significant costs from hiring external consultants for NAAC preparation.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223855"/>
            <a:ext cx="3048119" cy="1883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788491" y="564876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NAAC peer team visits are a source of immense stress and anxiety for staff.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BC9D8-DC75-DD78-9BDD-4974198C4C00}"/>
              </a:ext>
            </a:extLst>
          </p:cNvPr>
          <p:cNvSpPr txBox="1"/>
          <p:nvPr/>
        </p:nvSpPr>
        <p:spPr>
          <a:xfrm>
            <a:off x="4125278" y="5214825"/>
            <a:ext cx="4291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/>
              <a:t>Labour-Intensive Manual Entries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8D408-AC71-F6A7-C8EC-6063C7E5B9A6}"/>
              </a:ext>
            </a:extLst>
          </p:cNvPr>
          <p:cNvSpPr txBox="1"/>
          <p:nvPr/>
        </p:nvSpPr>
        <p:spPr>
          <a:xfrm>
            <a:off x="7527756" y="5229797"/>
            <a:ext cx="731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/>
              <a:t>Difficulty in Tracking Metrics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928413-023F-E50D-5321-3094EA84FD78}"/>
              </a:ext>
            </a:extLst>
          </p:cNvPr>
          <p:cNvSpPr txBox="1"/>
          <p:nvPr/>
        </p:nvSpPr>
        <p:spPr>
          <a:xfrm>
            <a:off x="10715754" y="5217590"/>
            <a:ext cx="7387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/>
              <a:t>Last-Minute Accreditation Stress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01538E-774D-49A2-B59F-BC73377F3BF5}"/>
              </a:ext>
            </a:extLst>
          </p:cNvPr>
          <p:cNvSpPr txBox="1"/>
          <p:nvPr/>
        </p:nvSpPr>
        <p:spPr>
          <a:xfrm>
            <a:off x="793790" y="5731455"/>
            <a:ext cx="32963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and documentation are </a:t>
            </a:r>
          </a:p>
          <a:p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fragmented and disorganized, </a:t>
            </a:r>
          </a:p>
          <a:p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leading to inefficiencies.</a:t>
            </a:r>
            <a:endParaRPr lang="en-IN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1030"/>
            <a:ext cx="8482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USP (Unique Selling Proposition)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33437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44058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offers unparalleled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ease of use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leading to significant operational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 savings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institutions.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733437"/>
            <a:ext cx="3048119" cy="1883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4844058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is uniquely designed and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tailor-made to meet the specific requirements of NAAC accreditation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733437"/>
            <a:ext cx="3048119" cy="1883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484405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validation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processes ensure high accuracy, drastically minimizing human errors.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733437"/>
            <a:ext cx="3048119" cy="18838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4844058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SaaS solution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our platform seamlessly accommodates both small colleges and large universities.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74D379-8547-1B3C-4E34-D90B7EF730C4}"/>
              </a:ext>
            </a:extLst>
          </p:cNvPr>
          <p:cNvSpPr txBox="1"/>
          <p:nvPr/>
        </p:nvSpPr>
        <p:spPr>
          <a:xfrm>
            <a:off x="774551" y="1904104"/>
            <a:ext cx="3584636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50" b="1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Competitors :</a:t>
            </a:r>
            <a:r>
              <a:rPr lang="en-US" sz="445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</a:t>
            </a:r>
            <a:endParaRPr lang="en-IN" sz="4450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03459-A78C-B796-B88A-BD8FB36EC894}"/>
              </a:ext>
            </a:extLst>
          </p:cNvPr>
          <p:cNvSpPr txBox="1"/>
          <p:nvPr/>
        </p:nvSpPr>
        <p:spPr>
          <a:xfrm>
            <a:off x="774550" y="3324112"/>
            <a:ext cx="1308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yet to come across any other platforms who provide the same or anywhere near all the various services our platform provides, thus our platform is truly one of a kind, intuitive and unique.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318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11862"/>
            <a:ext cx="5006221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800" b="1" dirty="0">
                <a:solidFill>
                  <a:srgbClr val="1B1B27"/>
                </a:solidFill>
                <a:latin typeface="Abadi" panose="020B0604020104020204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Team Members</a:t>
            </a:r>
            <a:endParaRPr lang="en-US" sz="4800" b="1" dirty="0">
              <a:latin typeface="Abadi" panose="020B0604020104020204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82373" y="2388103"/>
            <a:ext cx="4334533" cy="7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3C3939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1. Sankhadeep Chowdhury</a:t>
            </a:r>
            <a:endParaRPr lang="en-US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2373" y="2753433"/>
            <a:ext cx="308050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&amp; Cloud (MySQL, AWS)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051453" y="3589580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3C3939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2. Tanit Ghosh</a:t>
            </a:r>
            <a:endParaRPr lang="en-US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51453" y="3966768"/>
            <a:ext cx="3643320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(React.js, UI/UX) &amp; Strategy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982373" y="4969938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3C3939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3. </a:t>
            </a:r>
            <a:r>
              <a:rPr lang="en-US" sz="2800" b="1" dirty="0" err="1">
                <a:solidFill>
                  <a:srgbClr val="3C3939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Sourick</a:t>
            </a:r>
            <a:r>
              <a:rPr lang="en-US" sz="2800" b="1" dirty="0">
                <a:solidFill>
                  <a:srgbClr val="3C3939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Banerjee</a:t>
            </a:r>
            <a:endParaRPr lang="en-US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82373" y="5366673"/>
            <a:ext cx="308050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&amp; Grading Logic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7765092" y="2372228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3C3939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5. Trishita Podder</a:t>
            </a:r>
            <a:endParaRPr lang="en-US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765092" y="2685005"/>
            <a:ext cx="308062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&amp; Strategy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920301" y="6382569"/>
            <a:ext cx="2765354" cy="506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3C3939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4. Sneha Pandey</a:t>
            </a:r>
            <a:endParaRPr lang="en-US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982373" y="6729283"/>
            <a:ext cx="308050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&amp; Backend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DE79F5-08EA-0FFA-7BC4-6A4171F1B26A}"/>
                  </a:ext>
                </a:extLst>
              </p14:cNvPr>
              <p14:cNvContentPartPr/>
              <p14:nvPr/>
            </p14:nvContentPartPr>
            <p14:xfrm>
              <a:off x="6969875" y="-32654"/>
              <a:ext cx="360" cy="881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DE79F5-08EA-0FFA-7BC4-6A4171F1B2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3755" y="-38774"/>
                <a:ext cx="12600" cy="88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602562F-A8C0-65F6-85D5-D7DAFB4E7979}"/>
                  </a:ext>
                </a:extLst>
              </p14:cNvPr>
              <p14:cNvContentPartPr/>
              <p14:nvPr/>
            </p14:nvContentPartPr>
            <p14:xfrm>
              <a:off x="-290605" y="1151026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602562F-A8C0-65F6-85D5-D7DAFB4E79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96725" y="1144906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BB2C2AF-A3C6-B2D5-F83F-055BE398F299}"/>
              </a:ext>
            </a:extLst>
          </p:cNvPr>
          <p:cNvSpPr txBox="1"/>
          <p:nvPr/>
        </p:nvSpPr>
        <p:spPr>
          <a:xfrm>
            <a:off x="7660167" y="3394613"/>
            <a:ext cx="2798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Nirmala Text Semilight" panose="020B0402040204020203" pitchFamily="34" charset="0"/>
                <a:ea typeface="Nirmala Text Semilight" panose="020B0402040204020203" pitchFamily="34" charset="0"/>
                <a:cs typeface="Nirmala Text Semilight" panose="020B0402040204020203" pitchFamily="34" charset="0"/>
              </a:rPr>
              <a:t>6. Karan Jack</a:t>
            </a:r>
            <a:endParaRPr lang="en-IN" sz="2800" b="1" dirty="0">
              <a:latin typeface="Nirmala Text Semilight" panose="020B0402040204020203" pitchFamily="34" charset="0"/>
              <a:ea typeface="Nirmala Text Semilight" panose="020B0402040204020203" pitchFamily="34" charset="0"/>
              <a:cs typeface="Nirmala Text Semilight" panose="020B04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E316C7-3678-56B8-EDDA-772608BFD576}"/>
              </a:ext>
            </a:extLst>
          </p:cNvPr>
          <p:cNvSpPr txBox="1"/>
          <p:nvPr/>
        </p:nvSpPr>
        <p:spPr>
          <a:xfrm>
            <a:off x="7660167" y="3917833"/>
            <a:ext cx="250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 &amp; testing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AE36DE-C0E0-56CC-131F-676552745147}"/>
              </a:ext>
            </a:extLst>
          </p:cNvPr>
          <p:cNvSpPr txBox="1"/>
          <p:nvPr/>
        </p:nvSpPr>
        <p:spPr>
          <a:xfrm>
            <a:off x="7660167" y="4759495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7. </a:t>
            </a:r>
            <a:r>
              <a:rPr lang="en-US" sz="2800" b="1" dirty="0" err="1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Samayita</a:t>
            </a:r>
            <a:r>
              <a:rPr lang="en-US" sz="2800" b="1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Ray</a:t>
            </a:r>
            <a:endParaRPr lang="en-IN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981F40-29F0-2C1E-4EC4-B32046661C54}"/>
              </a:ext>
            </a:extLst>
          </p:cNvPr>
          <p:cNvSpPr txBox="1"/>
          <p:nvPr/>
        </p:nvSpPr>
        <p:spPr>
          <a:xfrm>
            <a:off x="7660167" y="5278306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UI/UX</a:t>
            </a:r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0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Status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02988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72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Current Status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6309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solution is currently in the prototype stage of development, focusing on the Minimum Viable Product (MVP) features.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002988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172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66309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immediate roadmap includes pilot testing, incorporating user feedback, and preparing for a scaled launch.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9224"/>
            <a:ext cx="6718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Target Audience / Market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71631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6864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primary market includes all types of universities: Central, State, and Private institutions.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71631"/>
            <a:ext cx="4158615" cy="25702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536864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also cater to Autonomous and Affiliated Colleges offering both Undergraduate (UG) and Postgraduate (PG) programs.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71631"/>
            <a:ext cx="4158615" cy="2570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536864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users within these institutions include IQAC Coordinators, College Administrators, and Faculty Members.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10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Proposed Solution</a:t>
            </a:r>
            <a:endParaRPr lang="en-US" sz="445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33437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44058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propose a robust cloud-based SaaS platform specifically designed for seamless NAAC accreditation management.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733437"/>
            <a:ext cx="3048119" cy="1883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484405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"Digital Nest" feature centralizes all documentation, creating a single, accessible source of truth.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733437"/>
            <a:ext cx="3048119" cy="1883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4844058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automates data validation and intelligently maps content directly to NAAC accreditation requirements.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733437"/>
            <a:ext cx="3048119" cy="18838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4844058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simulates NAAC scores in real-time and generates comprehensive reports, simplifying the assessment process.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D68D8F-4F6A-A3EE-FE1B-E79A3D72E5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405"/>
          <a:stretch>
            <a:fillRect/>
          </a:stretch>
        </p:blipFill>
        <p:spPr>
          <a:xfrm>
            <a:off x="655056" y="462578"/>
            <a:ext cx="7079692" cy="7024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9CD4AF-9E4B-2096-D9A4-2B25507E0299}"/>
              </a:ext>
            </a:extLst>
          </p:cNvPr>
          <p:cNvSpPr txBox="1"/>
          <p:nvPr/>
        </p:nvSpPr>
        <p:spPr>
          <a:xfrm>
            <a:off x="8683214" y="462578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Landing Page:</a:t>
            </a:r>
            <a:endParaRPr lang="en-IN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E0276-E831-347D-1271-06AD16CFBE1F}"/>
              </a:ext>
            </a:extLst>
          </p:cNvPr>
          <p:cNvSpPr txBox="1"/>
          <p:nvPr/>
        </p:nvSpPr>
        <p:spPr>
          <a:xfrm>
            <a:off x="8683214" y="1333948"/>
            <a:ext cx="543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landing page thoroughly summarizes the processes </a:t>
            </a:r>
          </a:p>
          <a:p>
            <a:r>
              <a:rPr lang="en-US" dirty="0"/>
              <a:t>and key factors we provide and a smooth portal to our</a:t>
            </a:r>
          </a:p>
          <a:p>
            <a:r>
              <a:rPr lang="en-US" dirty="0"/>
              <a:t>website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9A9132-84BC-D029-60C1-3F32655C71E4}"/>
              </a:ext>
            </a:extLst>
          </p:cNvPr>
          <p:cNvCxnSpPr>
            <a:cxnSpLocks/>
          </p:cNvCxnSpPr>
          <p:nvPr/>
        </p:nvCxnSpPr>
        <p:spPr>
          <a:xfrm>
            <a:off x="8767482" y="2334409"/>
            <a:ext cx="52078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196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659C21-56C1-2151-0C2D-FC8899CD7477}"/>
              </a:ext>
            </a:extLst>
          </p:cNvPr>
          <p:cNvSpPr txBox="1"/>
          <p:nvPr/>
        </p:nvSpPr>
        <p:spPr>
          <a:xfrm>
            <a:off x="10187492" y="600643"/>
            <a:ext cx="28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Registration Page</a:t>
            </a:r>
            <a:endParaRPr lang="en-IN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DE24F-9F87-6311-B330-0E4AA3B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68941"/>
            <a:ext cx="9078876" cy="7530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99F05D-6C86-868C-DF99-41C7836D331F}"/>
              </a:ext>
            </a:extLst>
          </p:cNvPr>
          <p:cNvSpPr txBox="1"/>
          <p:nvPr/>
        </p:nvSpPr>
        <p:spPr>
          <a:xfrm>
            <a:off x="10187492" y="1280160"/>
            <a:ext cx="3597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college is assigned there own</a:t>
            </a:r>
          </a:p>
          <a:p>
            <a:r>
              <a:rPr lang="en-US" dirty="0"/>
              <a:t>database Through their own unique</a:t>
            </a:r>
          </a:p>
          <a:p>
            <a:r>
              <a:rPr lang="en-US" dirty="0"/>
              <a:t>AISHE ID</a:t>
            </a:r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B171B-2B39-B4F3-A5D7-D8C8EA950D21}"/>
              </a:ext>
            </a:extLst>
          </p:cNvPr>
          <p:cNvCxnSpPr/>
          <p:nvPr/>
        </p:nvCxnSpPr>
        <p:spPr>
          <a:xfrm>
            <a:off x="10187492" y="2291379"/>
            <a:ext cx="3597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600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972AF-5B33-B4AE-42BE-0F0C0D5D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78" r="1176" b="2391"/>
          <a:stretch>
            <a:fillRect/>
          </a:stretch>
        </p:blipFill>
        <p:spPr>
          <a:xfrm>
            <a:off x="150607" y="806824"/>
            <a:ext cx="10799891" cy="6876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52012-3993-3C23-43FC-4B3F4CDC2654}"/>
              </a:ext>
            </a:extLst>
          </p:cNvPr>
          <p:cNvSpPr txBox="1"/>
          <p:nvPr/>
        </p:nvSpPr>
        <p:spPr>
          <a:xfrm>
            <a:off x="11187953" y="1108038"/>
            <a:ext cx="2904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IQAC Dashboard :</a:t>
            </a:r>
            <a:endParaRPr lang="en-IN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E2E67-E28A-B2C2-2E68-4E8FD409EB97}"/>
              </a:ext>
            </a:extLst>
          </p:cNvPr>
          <p:cNvSpPr txBox="1"/>
          <p:nvPr/>
        </p:nvSpPr>
        <p:spPr>
          <a:xfrm>
            <a:off x="11187953" y="1796527"/>
            <a:ext cx="33169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IQAC dashboard shows all</a:t>
            </a:r>
          </a:p>
          <a:p>
            <a:r>
              <a:rPr lang="en-US" dirty="0"/>
              <a:t>the briefs and the data overviews</a:t>
            </a:r>
          </a:p>
          <a:p>
            <a:r>
              <a:rPr lang="en-US" dirty="0"/>
              <a:t>in proper graphical and radial</a:t>
            </a:r>
          </a:p>
          <a:p>
            <a:r>
              <a:rPr lang="en-US" dirty="0"/>
              <a:t>formats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B70F9F-A941-24F8-6D2D-AF432A186519}"/>
              </a:ext>
            </a:extLst>
          </p:cNvPr>
          <p:cNvCxnSpPr/>
          <p:nvPr/>
        </p:nvCxnSpPr>
        <p:spPr>
          <a:xfrm>
            <a:off x="11187953" y="3184264"/>
            <a:ext cx="32057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14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64AC7-B0AD-BC28-75B4-210AE0F4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83"/>
          <a:stretch>
            <a:fillRect/>
          </a:stretch>
        </p:blipFill>
        <p:spPr>
          <a:xfrm>
            <a:off x="312235" y="256478"/>
            <a:ext cx="10169912" cy="7404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66893D-8908-D00F-8C5F-E17770F78851}"/>
              </a:ext>
            </a:extLst>
          </p:cNvPr>
          <p:cNvSpPr txBox="1"/>
          <p:nvPr/>
        </p:nvSpPr>
        <p:spPr>
          <a:xfrm>
            <a:off x="10816683" y="501805"/>
            <a:ext cx="38137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C3939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Data Upload – Faculty/Admin uploads</a:t>
            </a:r>
            <a:endParaRPr lang="en-US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endParaRPr lang="en-IN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AE8D7-61E8-8AB5-F194-BE4BD9632598}"/>
              </a:ext>
            </a:extLst>
          </p:cNvPr>
          <p:cNvSpPr txBox="1"/>
          <p:nvPr/>
        </p:nvSpPr>
        <p:spPr>
          <a:xfrm>
            <a:off x="10816683" y="1736602"/>
            <a:ext cx="33037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data inputs are taken in a </a:t>
            </a:r>
          </a:p>
          <a:p>
            <a:r>
              <a:rPr lang="en-US" dirty="0"/>
              <a:t>very systematic and excel free</a:t>
            </a:r>
          </a:p>
          <a:p>
            <a:r>
              <a:rPr lang="en-US" dirty="0"/>
              <a:t>manner which allows the user to </a:t>
            </a:r>
            <a:endParaRPr lang="en-IN" dirty="0"/>
          </a:p>
          <a:p>
            <a:r>
              <a:rPr lang="en-US" dirty="0"/>
              <a:t>have a hassle free and smooth </a:t>
            </a:r>
          </a:p>
          <a:p>
            <a:r>
              <a:rPr lang="en-US" dirty="0"/>
              <a:t>experience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8FDE4C-0B91-1D2E-077E-0B8E9D9246D0}"/>
              </a:ext>
            </a:extLst>
          </p:cNvPr>
          <p:cNvCxnSpPr/>
          <p:nvPr/>
        </p:nvCxnSpPr>
        <p:spPr>
          <a:xfrm>
            <a:off x="10816683" y="3364538"/>
            <a:ext cx="32220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9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E96CEE-F9E0-4D42-3516-C84CC65D2B06}"/>
              </a:ext>
            </a:extLst>
          </p:cNvPr>
          <p:cNvSpPr txBox="1"/>
          <p:nvPr/>
        </p:nvSpPr>
        <p:spPr>
          <a:xfrm>
            <a:off x="10391887" y="350434"/>
            <a:ext cx="36898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C3939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Score Simulation – Predict NAAC grade</a:t>
            </a:r>
            <a:endParaRPr lang="en-US" sz="2800" b="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3E536-D09E-24AA-2A5D-5B7ADB6FBD68}"/>
              </a:ext>
            </a:extLst>
          </p:cNvPr>
          <p:cNvSpPr txBox="1"/>
          <p:nvPr/>
        </p:nvSpPr>
        <p:spPr>
          <a:xfrm>
            <a:off x="10391887" y="1613813"/>
            <a:ext cx="34042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intuitive </a:t>
            </a:r>
            <a:r>
              <a:rPr lang="en-US" dirty="0" err="1"/>
              <a:t>gpa</a:t>
            </a:r>
            <a:r>
              <a:rPr lang="en-US" dirty="0"/>
              <a:t>/grade analysis</a:t>
            </a:r>
          </a:p>
          <a:p>
            <a:r>
              <a:rPr lang="en-US" dirty="0"/>
              <a:t>system provides in depth and </a:t>
            </a:r>
          </a:p>
          <a:p>
            <a:r>
              <a:rPr lang="en-US" dirty="0"/>
              <a:t>reliable grades, and helps the user</a:t>
            </a:r>
          </a:p>
          <a:p>
            <a:r>
              <a:rPr lang="en-US" dirty="0"/>
              <a:t>Reach their desired grade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FF6742-EAE9-AAD2-4FFB-04986EF1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7" y="95905"/>
            <a:ext cx="9800604" cy="80377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F8638B-A1B1-F3C2-17D7-3561A8FB09A0}"/>
              </a:ext>
            </a:extLst>
          </p:cNvPr>
          <p:cNvCxnSpPr/>
          <p:nvPr/>
        </p:nvCxnSpPr>
        <p:spPr>
          <a:xfrm>
            <a:off x="10391887" y="2814142"/>
            <a:ext cx="3404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562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1327</Words>
  <Application>Microsoft Office PowerPoint</Application>
  <PresentationFormat>Custom</PresentationFormat>
  <Paragraphs>155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Roboto</vt:lpstr>
      <vt:lpstr>Raleway</vt:lpstr>
      <vt:lpstr>Nirmala UI Semilight</vt:lpstr>
      <vt:lpstr>MingLiU-ExtB</vt:lpstr>
      <vt:lpstr>Nirmala Text Semilight</vt:lpstr>
      <vt:lpstr>Abadi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Sankhadeep Chowdhury</cp:lastModifiedBy>
  <cp:revision>5</cp:revision>
  <dcterms:created xsi:type="dcterms:W3CDTF">2025-09-10T06:25:20Z</dcterms:created>
  <dcterms:modified xsi:type="dcterms:W3CDTF">2025-09-10T10:11:02Z</dcterms:modified>
</cp:coreProperties>
</file>